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sldIdLst>
    <p:sldId id="259" r:id="rId2"/>
    <p:sldId id="270" r:id="rId3"/>
    <p:sldId id="257" r:id="rId4"/>
    <p:sldId id="272" r:id="rId5"/>
    <p:sldId id="264" r:id="rId6"/>
    <p:sldId id="263" r:id="rId7"/>
    <p:sldId id="274" r:id="rId8"/>
    <p:sldId id="273" r:id="rId9"/>
    <p:sldId id="258" r:id="rId10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4F8F5E"/>
    <a:srgbClr val="E6FE90"/>
    <a:srgbClr val="FFFFCC"/>
    <a:srgbClr val="F2FC94"/>
    <a:srgbClr val="CCCCFF"/>
    <a:srgbClr val="9999FF"/>
    <a:srgbClr val="FFCCFF"/>
    <a:srgbClr val="CC99FF"/>
    <a:srgbClr val="608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0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CC7098E-6626-4047-87AF-CC7609E81EE9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D79875E-F9B0-41AB-9AD6-BF612A3CB6F1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7889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7098E-6626-4047-87AF-CC7609E81EE9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9875E-F9B0-41AB-9AD6-BF612A3CB6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9854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7098E-6626-4047-87AF-CC7609E81EE9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9875E-F9B0-41AB-9AD6-BF612A3CB6F1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9668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7098E-6626-4047-87AF-CC7609E81EE9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9875E-F9B0-41AB-9AD6-BF612A3CB6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2218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7098E-6626-4047-87AF-CC7609E81EE9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9875E-F9B0-41AB-9AD6-BF612A3CB6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062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7098E-6626-4047-87AF-CC7609E81EE9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9875E-F9B0-41AB-9AD6-BF612A3CB6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918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7098E-6626-4047-87AF-CC7609E81EE9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9875E-F9B0-41AB-9AD6-BF612A3CB6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955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7098E-6626-4047-87AF-CC7609E81EE9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9875E-F9B0-41AB-9AD6-BF612A3CB6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61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7098E-6626-4047-87AF-CC7609E81EE9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9875E-F9B0-41AB-9AD6-BF612A3CB6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678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7098E-6626-4047-87AF-CC7609E81EE9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9875E-F9B0-41AB-9AD6-BF612A3CB6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4133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7098E-6626-4047-87AF-CC7609E81EE9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9875E-F9B0-41AB-9AD6-BF612A3CB6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815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2CC7098E-6626-4047-87AF-CC7609E81EE9}" type="datetimeFigureOut">
              <a:rPr lang="ru-RU" smtClean="0"/>
              <a:t>05.03.2025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0D79875E-F9B0-41AB-9AD6-BF612A3CB6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614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70084" y="4114869"/>
            <a:ext cx="10821807" cy="1734276"/>
          </a:xfrm>
        </p:spPr>
        <p:txBody>
          <a:bodyPr/>
          <a:lstStyle/>
          <a:p>
            <a:r>
              <a:rPr lang="ru-RU" sz="3800" b="1" dirty="0">
                <a:solidFill>
                  <a:srgbClr val="0F772F"/>
                </a:solidFill>
                <a:latin typeface="+mn-lt"/>
                <a:cs typeface="Times New Roman" panose="02020603050405020304" pitchFamily="18" charset="0"/>
              </a:rPr>
              <a:t>Министерство </a:t>
            </a:r>
            <a:r>
              <a:rPr lang="ru-RU" sz="3800" b="1" dirty="0" smtClean="0">
                <a:solidFill>
                  <a:srgbClr val="0F772F"/>
                </a:solidFill>
                <a:latin typeface="+mn-lt"/>
                <a:cs typeface="Times New Roman" panose="02020603050405020304" pitchFamily="18" charset="0"/>
              </a:rPr>
              <a:t>антимонопольного регулирования и торговли</a:t>
            </a:r>
            <a:endParaRPr lang="ru-RU" sz="3800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body" idx="1"/>
          </p:nvPr>
        </p:nvSpPr>
        <p:spPr>
          <a:xfrm>
            <a:off x="764929" y="4114869"/>
            <a:ext cx="10673861" cy="1363806"/>
          </a:xfrm>
        </p:spPr>
        <p:txBody>
          <a:bodyPr>
            <a:normAutofit/>
          </a:bodyPr>
          <a:lstStyle/>
          <a:p>
            <a:pPr>
              <a:defRPr/>
            </a:pPr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" name="Picture 2" descr="D:\Обмен\Казакевич\МАРТ эмблема мин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49696" y="576564"/>
            <a:ext cx="4503137" cy="41185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2993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9039" y="741484"/>
            <a:ext cx="9847907" cy="802741"/>
          </a:xfrm>
        </p:spPr>
        <p:txBody>
          <a:bodyPr/>
          <a:lstStyle/>
          <a:p>
            <a:pPr algn="ctr"/>
            <a:r>
              <a:rPr lang="ru-RU" sz="5000" b="1" dirty="0" smtClean="0">
                <a:solidFill>
                  <a:srgbClr val="008000"/>
                </a:solidFill>
              </a:rPr>
              <a:t>МАРТ информирует </a:t>
            </a:r>
            <a:r>
              <a:rPr lang="ru-RU" b="1" dirty="0" smtClean="0">
                <a:solidFill>
                  <a:srgbClr val="008000"/>
                </a:solidFill>
              </a:rPr>
              <a:t>:</a:t>
            </a:r>
            <a:endParaRPr lang="ru-RU" b="1" dirty="0">
              <a:solidFill>
                <a:srgbClr val="008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0438" y="1784838"/>
            <a:ext cx="10471639" cy="4579748"/>
          </a:xfrm>
        </p:spPr>
        <p:txBody>
          <a:bodyPr>
            <a:normAutofit/>
          </a:bodyPr>
          <a:lstStyle/>
          <a:p>
            <a:pPr marL="45720" indent="0" algn="ctr">
              <a:lnSpc>
                <a:spcPts val="3200"/>
              </a:lnSpc>
              <a:spcBef>
                <a:spcPts val="0"/>
              </a:spcBef>
              <a:buNone/>
            </a:pPr>
            <a:r>
              <a:rPr lang="ru-RU" sz="3500" b="1" dirty="0">
                <a:solidFill>
                  <a:srgbClr val="4F8F5E"/>
                </a:solidFill>
              </a:rPr>
              <a:t>Г</a:t>
            </a:r>
            <a:r>
              <a:rPr lang="ru-RU" sz="3500" b="1" dirty="0" smtClean="0">
                <a:solidFill>
                  <a:srgbClr val="4F8F5E"/>
                </a:solidFill>
              </a:rPr>
              <a:t>осударственные органы,</a:t>
            </a:r>
          </a:p>
          <a:p>
            <a:pPr marL="45720" indent="0" algn="ctr">
              <a:lnSpc>
                <a:spcPts val="3200"/>
              </a:lnSpc>
              <a:spcBef>
                <a:spcPts val="0"/>
              </a:spcBef>
              <a:buNone/>
            </a:pPr>
            <a:r>
              <a:rPr lang="ru-RU" sz="3500" b="1" dirty="0" smtClean="0">
                <a:solidFill>
                  <a:srgbClr val="4F8F5E"/>
                </a:solidFill>
              </a:rPr>
              <a:t>осуществляющие </a:t>
            </a:r>
            <a:r>
              <a:rPr lang="ru-RU" sz="3500" b="1" dirty="0">
                <a:solidFill>
                  <a:srgbClr val="4F8F5E"/>
                </a:solidFill>
              </a:rPr>
              <a:t>защиту прав потребителей </a:t>
            </a:r>
            <a:r>
              <a:rPr lang="ru-RU" sz="3500" b="1" dirty="0" smtClean="0">
                <a:solidFill>
                  <a:srgbClr val="4F8F5E"/>
                </a:solidFill>
              </a:rPr>
              <a:t>:</a:t>
            </a:r>
            <a:endParaRPr lang="ru-RU" sz="3500" b="1" dirty="0">
              <a:solidFill>
                <a:srgbClr val="4F8F5E"/>
              </a:solidFill>
            </a:endParaRPr>
          </a:p>
          <a:p>
            <a:r>
              <a:rPr lang="ru-RU" sz="3500" b="1" i="1" dirty="0">
                <a:solidFill>
                  <a:srgbClr val="FF0000"/>
                </a:solidFill>
              </a:rPr>
              <a:t>рассматривают обращения потребителей </a:t>
            </a:r>
            <a:r>
              <a:rPr lang="ru-RU" sz="3500" b="1" dirty="0" smtClean="0">
                <a:solidFill>
                  <a:schemeClr val="tx1"/>
                </a:solidFill>
              </a:rPr>
              <a:t>и </a:t>
            </a:r>
            <a:r>
              <a:rPr lang="ru-RU" sz="3500" b="1" dirty="0">
                <a:solidFill>
                  <a:schemeClr val="tx1"/>
                </a:solidFill>
              </a:rPr>
              <a:t>юридических </a:t>
            </a:r>
            <a:r>
              <a:rPr lang="ru-RU" sz="3500" b="1" dirty="0" smtClean="0">
                <a:solidFill>
                  <a:schemeClr val="tx1"/>
                </a:solidFill>
              </a:rPr>
              <a:t>лиц</a:t>
            </a:r>
            <a:endParaRPr lang="ru-RU" sz="3500" b="1" dirty="0">
              <a:solidFill>
                <a:schemeClr val="tx1"/>
              </a:solidFill>
            </a:endParaRPr>
          </a:p>
          <a:p>
            <a:r>
              <a:rPr lang="ru-RU" sz="3500" b="1" i="1" dirty="0">
                <a:solidFill>
                  <a:srgbClr val="FF0000"/>
                </a:solidFill>
              </a:rPr>
              <a:t>осуществляют информирование потребителей </a:t>
            </a:r>
            <a:r>
              <a:rPr lang="ru-RU" sz="3500" b="1" dirty="0">
                <a:solidFill>
                  <a:schemeClr val="tx1"/>
                </a:solidFill>
              </a:rPr>
              <a:t>по </a:t>
            </a:r>
            <a:r>
              <a:rPr lang="ru-RU" sz="3500" b="1" dirty="0" smtClean="0">
                <a:solidFill>
                  <a:schemeClr val="tx1"/>
                </a:solidFill>
              </a:rPr>
              <a:t>вопросам в </a:t>
            </a:r>
            <a:r>
              <a:rPr lang="ru-RU" sz="3500" b="1" dirty="0">
                <a:solidFill>
                  <a:schemeClr val="tx1"/>
                </a:solidFill>
              </a:rPr>
              <a:t>области защиты прав </a:t>
            </a:r>
            <a:r>
              <a:rPr lang="ru-RU" sz="3500" b="1" dirty="0" smtClean="0">
                <a:solidFill>
                  <a:schemeClr val="tx1"/>
                </a:solidFill>
              </a:rPr>
              <a:t>потребителей</a:t>
            </a:r>
            <a:endParaRPr lang="ru-RU" sz="3500" b="1" dirty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ru-RU" sz="29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7752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6618887"/>
            <a:ext cx="12192000" cy="2470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6780081" y="921203"/>
            <a:ext cx="4808355" cy="97016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500"/>
              </a:lnSpc>
            </a:pPr>
            <a:r>
              <a:rPr lang="ru-RU" sz="2500" b="1" dirty="0">
                <a:cs typeface="Times New Roman" panose="02020603050405020304" pitchFamily="18" charset="0"/>
              </a:rPr>
              <a:t>Министерство </a:t>
            </a:r>
            <a:r>
              <a:rPr lang="ru-RU" sz="2500" b="1" dirty="0" smtClean="0">
                <a:cs typeface="Times New Roman" panose="02020603050405020304" pitchFamily="18" charset="0"/>
              </a:rPr>
              <a:t>жилищно-</a:t>
            </a:r>
            <a:endParaRPr lang="ru-RU" sz="2500" b="1" dirty="0">
              <a:cs typeface="Times New Roman" panose="02020603050405020304" pitchFamily="18" charset="0"/>
            </a:endParaRPr>
          </a:p>
          <a:p>
            <a:pPr algn="ctr">
              <a:lnSpc>
                <a:spcPts val="2500"/>
              </a:lnSpc>
            </a:pPr>
            <a:r>
              <a:rPr lang="ru-RU" sz="2500" b="1" dirty="0" smtClean="0">
                <a:cs typeface="Times New Roman" panose="02020603050405020304" pitchFamily="18" charset="0"/>
              </a:rPr>
              <a:t>коммунального </a:t>
            </a:r>
            <a:r>
              <a:rPr lang="ru-RU" sz="2500" b="1" dirty="0">
                <a:cs typeface="Times New Roman" panose="02020603050405020304" pitchFamily="18" charset="0"/>
              </a:rPr>
              <a:t>хозяйства</a:t>
            </a:r>
          </a:p>
        </p:txBody>
      </p:sp>
      <p:cxnSp>
        <p:nvCxnSpPr>
          <p:cNvPr id="85" name="Прямая со стрелкой 84"/>
          <p:cNvCxnSpPr/>
          <p:nvPr/>
        </p:nvCxnSpPr>
        <p:spPr>
          <a:xfrm>
            <a:off x="5635145" y="1184999"/>
            <a:ext cx="1053038" cy="1247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553132" y="231318"/>
            <a:ext cx="112514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8000"/>
                </a:solidFill>
                <a:cs typeface="Times New Roman" panose="02020603050405020304" pitchFamily="18" charset="0"/>
              </a:rPr>
              <a:t>КУДА ОБРАЩАТЬСЯ В СЛУЧАЕ НАРУШЕНИЯ ПРАВ ПОТРЕБИТЕЛЯ</a:t>
            </a:r>
            <a:endParaRPr lang="ru-RU" sz="2800" b="1" dirty="0">
              <a:solidFill>
                <a:srgbClr val="008000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99" name="Прямая соединительная линия 98"/>
          <p:cNvCxnSpPr/>
          <p:nvPr/>
        </p:nvCxnSpPr>
        <p:spPr>
          <a:xfrm>
            <a:off x="196367" y="802020"/>
            <a:ext cx="1184698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трелка вправо 13"/>
          <p:cNvSpPr/>
          <p:nvPr/>
        </p:nvSpPr>
        <p:spPr>
          <a:xfrm>
            <a:off x="5635145" y="1099663"/>
            <a:ext cx="1053038" cy="3572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Стрелка вправо 60"/>
          <p:cNvSpPr/>
          <p:nvPr/>
        </p:nvSpPr>
        <p:spPr>
          <a:xfrm>
            <a:off x="5626508" y="2445222"/>
            <a:ext cx="1053038" cy="3572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Стрелка вправо 63"/>
          <p:cNvSpPr/>
          <p:nvPr/>
        </p:nvSpPr>
        <p:spPr>
          <a:xfrm>
            <a:off x="5635145" y="4028019"/>
            <a:ext cx="1053038" cy="3572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Стрелка вправо 70"/>
          <p:cNvSpPr/>
          <p:nvPr/>
        </p:nvSpPr>
        <p:spPr>
          <a:xfrm>
            <a:off x="5593341" y="5461332"/>
            <a:ext cx="1053038" cy="3572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553133" y="931497"/>
            <a:ext cx="4977160" cy="95987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400"/>
              </a:lnSpc>
            </a:pPr>
            <a:r>
              <a:rPr lang="ru-RU" sz="2500" b="1" dirty="0" smtClean="0">
                <a:cs typeface="Times New Roman" panose="02020603050405020304" pitchFamily="18" charset="0"/>
              </a:rPr>
              <a:t>жилищно-коммунальные услуги</a:t>
            </a:r>
            <a:endParaRPr lang="ru-RU" sz="2500" b="1" dirty="0">
              <a:cs typeface="Times New Roman" panose="02020603050405020304" pitchFamily="18" charset="0"/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553133" y="2082296"/>
            <a:ext cx="4972840" cy="126311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500"/>
              </a:lnSpc>
            </a:pPr>
            <a:r>
              <a:rPr lang="ru-RU" sz="2500" b="1" dirty="0" smtClean="0">
                <a:cs typeface="Times New Roman" panose="02020603050405020304" pitchFamily="18" charset="0"/>
              </a:rPr>
              <a:t>услуги в области жилищного</a:t>
            </a:r>
            <a:endParaRPr lang="ru-RU" sz="2500" b="1" dirty="0">
              <a:cs typeface="Times New Roman" panose="02020603050405020304" pitchFamily="18" charset="0"/>
            </a:endParaRPr>
          </a:p>
          <a:p>
            <a:pPr algn="ctr">
              <a:lnSpc>
                <a:spcPts val="2500"/>
              </a:lnSpc>
            </a:pPr>
            <a:r>
              <a:rPr lang="ru-RU" sz="2500" b="1" dirty="0" smtClean="0">
                <a:cs typeface="Times New Roman" panose="02020603050405020304" pitchFamily="18" charset="0"/>
              </a:rPr>
              <a:t> строительства</a:t>
            </a:r>
            <a:endParaRPr lang="ru-RU" sz="2500" b="1" dirty="0">
              <a:cs typeface="Times New Roman" panose="02020603050405020304" pitchFamily="18" charset="0"/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553132" y="3607956"/>
            <a:ext cx="4972842" cy="1235648"/>
          </a:xfrm>
          <a:prstGeom prst="roundRect">
            <a:avLst/>
          </a:prstGeom>
          <a:solidFill>
            <a:srgbClr val="F2FC94"/>
          </a:solidFill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500"/>
              </a:lnSpc>
            </a:pPr>
            <a:r>
              <a:rPr lang="ru-RU" sz="2500" b="1" dirty="0" smtClean="0">
                <a:cs typeface="Times New Roman" panose="02020603050405020304" pitchFamily="18" charset="0"/>
              </a:rPr>
              <a:t>услуги электросвязи,</a:t>
            </a:r>
          </a:p>
          <a:p>
            <a:pPr algn="ctr">
              <a:lnSpc>
                <a:spcPts val="2500"/>
              </a:lnSpc>
            </a:pPr>
            <a:r>
              <a:rPr lang="ru-RU" sz="2500" b="1" dirty="0">
                <a:cs typeface="Times New Roman" panose="02020603050405020304" pitchFamily="18" charset="0"/>
              </a:rPr>
              <a:t>п</a:t>
            </a:r>
            <a:r>
              <a:rPr lang="ru-RU" sz="2500" b="1" dirty="0" smtClean="0">
                <a:cs typeface="Times New Roman" panose="02020603050405020304" pitchFamily="18" charset="0"/>
              </a:rPr>
              <a:t>очтовой  связи </a:t>
            </a:r>
            <a:endParaRPr lang="ru-RU" sz="2500" b="1" dirty="0">
              <a:cs typeface="Times New Roman" panose="02020603050405020304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553133" y="5106153"/>
            <a:ext cx="4972840" cy="1321805"/>
          </a:xfrm>
          <a:prstGeom prst="roundRect">
            <a:avLst/>
          </a:prstGeom>
          <a:solidFill>
            <a:srgbClr val="FFCCFF"/>
          </a:solidFill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500"/>
              </a:lnSpc>
            </a:pPr>
            <a:r>
              <a:rPr lang="ru-RU" sz="2500" b="1" dirty="0" smtClean="0">
                <a:cs typeface="Times New Roman" panose="02020603050405020304" pitchFamily="18" charset="0"/>
              </a:rPr>
              <a:t>услуги перевозки пассажиров</a:t>
            </a:r>
            <a:endParaRPr lang="ru-RU" sz="2500" b="1" dirty="0">
              <a:cs typeface="Times New Roman" panose="02020603050405020304" pitchFamily="18" charset="0"/>
            </a:endParaRPr>
          </a:p>
          <a:p>
            <a:pPr algn="ctr">
              <a:lnSpc>
                <a:spcPts val="2500"/>
              </a:lnSpc>
            </a:pPr>
            <a:r>
              <a:rPr lang="ru-RU" sz="2500" b="1" dirty="0" smtClean="0">
                <a:cs typeface="Times New Roman" panose="02020603050405020304" pitchFamily="18" charset="0"/>
              </a:rPr>
              <a:t> (включая такси) и грузов</a:t>
            </a:r>
            <a:endParaRPr lang="ru-RU" sz="2500" b="1" dirty="0">
              <a:cs typeface="Times New Roman" panose="02020603050405020304" pitchFamily="18" charset="0"/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6780082" y="2153917"/>
            <a:ext cx="4808354" cy="119148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500"/>
              </a:lnSpc>
            </a:pPr>
            <a:r>
              <a:rPr lang="ru-RU" sz="2500" b="1" dirty="0" smtClean="0">
                <a:cs typeface="Times New Roman" panose="02020603050405020304" pitchFamily="18" charset="0"/>
              </a:rPr>
              <a:t>Министерство архитектуры и</a:t>
            </a:r>
            <a:endParaRPr lang="ru-RU" sz="2500" b="1" dirty="0">
              <a:cs typeface="Times New Roman" panose="02020603050405020304" pitchFamily="18" charset="0"/>
            </a:endParaRPr>
          </a:p>
          <a:p>
            <a:pPr algn="ctr">
              <a:lnSpc>
                <a:spcPts val="2500"/>
              </a:lnSpc>
            </a:pPr>
            <a:r>
              <a:rPr lang="ru-RU" sz="2500" b="1" dirty="0" smtClean="0">
                <a:cs typeface="Times New Roman" panose="02020603050405020304" pitchFamily="18" charset="0"/>
              </a:rPr>
              <a:t> строительства</a:t>
            </a:r>
            <a:endParaRPr lang="ru-RU" sz="2500" b="1" dirty="0">
              <a:cs typeface="Times New Roman" panose="02020603050405020304" pitchFamily="18" charset="0"/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6797353" y="3607956"/>
            <a:ext cx="4791083" cy="1235647"/>
          </a:xfrm>
          <a:prstGeom prst="roundRect">
            <a:avLst/>
          </a:prstGeom>
          <a:solidFill>
            <a:srgbClr val="F2FC94"/>
          </a:solidFill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500"/>
              </a:lnSpc>
            </a:pPr>
            <a:r>
              <a:rPr lang="ru-RU" sz="2500" b="1" dirty="0">
                <a:cs typeface="Times New Roman" panose="02020603050405020304" pitchFamily="18" charset="0"/>
              </a:rPr>
              <a:t>Министерство </a:t>
            </a:r>
            <a:r>
              <a:rPr lang="ru-RU" sz="2500" b="1" dirty="0" smtClean="0">
                <a:cs typeface="Times New Roman" panose="02020603050405020304" pitchFamily="18" charset="0"/>
              </a:rPr>
              <a:t>связи и</a:t>
            </a:r>
            <a:endParaRPr lang="ru-RU" sz="2500" b="1" dirty="0">
              <a:cs typeface="Times New Roman" panose="02020603050405020304" pitchFamily="18" charset="0"/>
            </a:endParaRPr>
          </a:p>
          <a:p>
            <a:pPr algn="ctr">
              <a:lnSpc>
                <a:spcPts val="2500"/>
              </a:lnSpc>
            </a:pPr>
            <a:r>
              <a:rPr lang="ru-RU" sz="2500" b="1" dirty="0" smtClean="0">
                <a:cs typeface="Times New Roman" panose="02020603050405020304" pitchFamily="18" charset="0"/>
              </a:rPr>
              <a:t> информатизации</a:t>
            </a:r>
            <a:endParaRPr lang="ru-RU" sz="2500" b="1" dirty="0">
              <a:cs typeface="Times New Roman" panose="02020603050405020304" pitchFamily="18" charset="0"/>
            </a:endParaRPr>
          </a:p>
        </p:txBody>
      </p:sp>
      <p:sp>
        <p:nvSpPr>
          <p:cNvPr id="89" name="Скругленный прямоугольник 88"/>
          <p:cNvSpPr/>
          <p:nvPr/>
        </p:nvSpPr>
        <p:spPr>
          <a:xfrm>
            <a:off x="6780082" y="5106153"/>
            <a:ext cx="4808354" cy="1321806"/>
          </a:xfrm>
          <a:prstGeom prst="roundRect">
            <a:avLst/>
          </a:prstGeom>
          <a:solidFill>
            <a:srgbClr val="FFCCFF"/>
          </a:solidFill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500"/>
              </a:lnSpc>
            </a:pPr>
            <a:r>
              <a:rPr lang="ru-RU" sz="2500" b="1" dirty="0">
                <a:cs typeface="Times New Roman" panose="02020603050405020304" pitchFamily="18" charset="0"/>
              </a:rPr>
              <a:t>Министерство </a:t>
            </a:r>
            <a:r>
              <a:rPr lang="ru-RU" sz="2500" b="1" dirty="0" smtClean="0">
                <a:cs typeface="Times New Roman" panose="02020603050405020304" pitchFamily="18" charset="0"/>
              </a:rPr>
              <a:t>транспорта и </a:t>
            </a:r>
            <a:endParaRPr lang="ru-RU" sz="2500" b="1" dirty="0">
              <a:cs typeface="Times New Roman" panose="02020603050405020304" pitchFamily="18" charset="0"/>
            </a:endParaRPr>
          </a:p>
          <a:p>
            <a:pPr algn="ctr">
              <a:lnSpc>
                <a:spcPts val="2500"/>
              </a:lnSpc>
            </a:pPr>
            <a:r>
              <a:rPr lang="ru-RU" sz="2500" b="1" dirty="0" smtClean="0">
                <a:cs typeface="Times New Roman" panose="02020603050405020304" pitchFamily="18" charset="0"/>
              </a:rPr>
              <a:t>коммуникаций</a:t>
            </a:r>
            <a:endParaRPr lang="ru-RU" sz="25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24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6618887"/>
            <a:ext cx="12192000" cy="2470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TextBox 91"/>
          <p:cNvSpPr txBox="1"/>
          <p:nvPr/>
        </p:nvSpPr>
        <p:spPr>
          <a:xfrm>
            <a:off x="553132" y="231318"/>
            <a:ext cx="112514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8000"/>
                </a:solidFill>
                <a:cs typeface="Times New Roman" panose="02020603050405020304" pitchFamily="18" charset="0"/>
              </a:rPr>
              <a:t>КУДА ОБРАЩАТЬСЯ В СЛУЧАЕ НАРУШЕНИЯ ПРАВ ПОТРЕБИТЕЛЯ:</a:t>
            </a:r>
            <a:endParaRPr lang="ru-RU" sz="2800" b="1" dirty="0">
              <a:solidFill>
                <a:srgbClr val="008000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99" name="Прямая соединительная линия 98"/>
          <p:cNvCxnSpPr/>
          <p:nvPr/>
        </p:nvCxnSpPr>
        <p:spPr>
          <a:xfrm>
            <a:off x="196367" y="802020"/>
            <a:ext cx="1184698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Стрелка вправо 71"/>
          <p:cNvSpPr/>
          <p:nvPr/>
        </p:nvSpPr>
        <p:spPr>
          <a:xfrm>
            <a:off x="5493926" y="1248806"/>
            <a:ext cx="1053038" cy="3572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Стрелка вправо 72"/>
          <p:cNvSpPr/>
          <p:nvPr/>
        </p:nvSpPr>
        <p:spPr>
          <a:xfrm>
            <a:off x="5493926" y="4091954"/>
            <a:ext cx="1053038" cy="3572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Стрелка вправо 73"/>
          <p:cNvSpPr/>
          <p:nvPr/>
        </p:nvSpPr>
        <p:spPr>
          <a:xfrm>
            <a:off x="5534028" y="2614398"/>
            <a:ext cx="1053038" cy="3572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553132" y="994600"/>
            <a:ext cx="4661373" cy="10243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400"/>
              </a:lnSpc>
            </a:pPr>
            <a:r>
              <a:rPr lang="ru-RU" sz="2500" b="1" dirty="0" smtClean="0">
                <a:cs typeface="Times New Roman" panose="02020603050405020304" pitchFamily="18" charset="0"/>
              </a:rPr>
              <a:t>туристические услуги</a:t>
            </a:r>
            <a:endParaRPr lang="ru-RU" sz="2500" b="1" dirty="0">
              <a:cs typeface="Times New Roman" panose="02020603050405020304" pitchFamily="18" charset="0"/>
            </a:endParaRPr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553132" y="2211503"/>
            <a:ext cx="4759726" cy="120165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400"/>
              </a:lnSpc>
            </a:pPr>
            <a:r>
              <a:rPr lang="ru-RU" sz="2500" b="1" dirty="0" smtClean="0">
                <a:cs typeface="Times New Roman" panose="02020603050405020304" pitchFamily="18" charset="0"/>
              </a:rPr>
              <a:t>финансовые услуги</a:t>
            </a:r>
            <a:endParaRPr lang="ru-RU" sz="2500" b="1" dirty="0">
              <a:cs typeface="Times New Roman" panose="02020603050405020304" pitchFamily="18" charset="0"/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53133" y="3666654"/>
            <a:ext cx="4759725" cy="1149790"/>
          </a:xfrm>
          <a:prstGeom prst="roundRect">
            <a:avLst/>
          </a:prstGeom>
          <a:solidFill>
            <a:srgbClr val="9999FF"/>
          </a:solidFill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400"/>
              </a:lnSpc>
            </a:pPr>
            <a:r>
              <a:rPr lang="ru-RU" sz="2500" b="1" dirty="0" smtClean="0">
                <a:cs typeface="Times New Roman" panose="02020603050405020304" pitchFamily="18" charset="0"/>
              </a:rPr>
              <a:t>страховые услуги</a:t>
            </a:r>
            <a:endParaRPr lang="ru-RU" sz="2500" b="1" dirty="0">
              <a:cs typeface="Times New Roman" panose="02020603050405020304" pitchFamily="18" charset="0"/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6763210" y="978617"/>
            <a:ext cx="4661373" cy="10584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400"/>
              </a:lnSpc>
            </a:pPr>
            <a:r>
              <a:rPr lang="ru-RU" sz="2500" b="1" dirty="0">
                <a:cs typeface="Times New Roman" panose="02020603050405020304" pitchFamily="18" charset="0"/>
              </a:rPr>
              <a:t>Министерство </a:t>
            </a:r>
            <a:r>
              <a:rPr lang="ru-RU" sz="2500" b="1" dirty="0" smtClean="0">
                <a:cs typeface="Times New Roman" panose="02020603050405020304" pitchFamily="18" charset="0"/>
              </a:rPr>
              <a:t>спорта и</a:t>
            </a:r>
          </a:p>
          <a:p>
            <a:pPr algn="ctr">
              <a:lnSpc>
                <a:spcPts val="1400"/>
              </a:lnSpc>
            </a:pPr>
            <a:endParaRPr lang="ru-RU" sz="2500" b="1" dirty="0">
              <a:cs typeface="Times New Roman" panose="02020603050405020304" pitchFamily="18" charset="0"/>
            </a:endParaRPr>
          </a:p>
          <a:p>
            <a:pPr algn="ctr">
              <a:lnSpc>
                <a:spcPts val="1400"/>
              </a:lnSpc>
            </a:pPr>
            <a:r>
              <a:rPr lang="ru-RU" sz="2500" b="1" dirty="0" smtClean="0">
                <a:cs typeface="Times New Roman" panose="02020603050405020304" pitchFamily="18" charset="0"/>
              </a:rPr>
              <a:t> туризма</a:t>
            </a:r>
            <a:endParaRPr lang="ru-RU" sz="2500" b="1" dirty="0">
              <a:cs typeface="Times New Roman" panose="02020603050405020304" pitchFamily="18" charset="0"/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6763210" y="2213625"/>
            <a:ext cx="4661373" cy="119953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400"/>
              </a:lnSpc>
            </a:pPr>
            <a:r>
              <a:rPr lang="ru-RU" sz="2500" b="1" dirty="0" smtClean="0">
                <a:cs typeface="Times New Roman" panose="02020603050405020304" pitchFamily="18" charset="0"/>
              </a:rPr>
              <a:t>Национальный банк</a:t>
            </a:r>
            <a:endParaRPr lang="ru-RU" sz="2500" b="1" dirty="0">
              <a:cs typeface="Times New Roman" panose="02020603050405020304" pitchFamily="18" charset="0"/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6763210" y="3666653"/>
            <a:ext cx="4661373" cy="1149791"/>
          </a:xfrm>
          <a:prstGeom prst="roundRect">
            <a:avLst/>
          </a:prstGeom>
          <a:solidFill>
            <a:srgbClr val="9999FF"/>
          </a:solidFill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400"/>
              </a:lnSpc>
            </a:pPr>
            <a:r>
              <a:rPr lang="ru-RU" sz="2500" b="1" dirty="0">
                <a:cs typeface="Times New Roman" panose="02020603050405020304" pitchFamily="18" charset="0"/>
              </a:rPr>
              <a:t>Министерство </a:t>
            </a:r>
            <a:r>
              <a:rPr lang="ru-RU" sz="2500" b="1" dirty="0" smtClean="0">
                <a:cs typeface="Times New Roman" panose="02020603050405020304" pitchFamily="18" charset="0"/>
              </a:rPr>
              <a:t>финансов</a:t>
            </a:r>
            <a:endParaRPr lang="ru-RU" sz="2500" b="1" dirty="0"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03955" y="5069942"/>
            <a:ext cx="4759725" cy="1231270"/>
          </a:xfrm>
          <a:prstGeom prst="roundRect">
            <a:avLst/>
          </a:prstGeom>
          <a:solidFill>
            <a:srgbClr val="E6FE90"/>
          </a:solidFill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400"/>
              </a:lnSpc>
            </a:pPr>
            <a:r>
              <a:rPr lang="ru-RU" sz="2500" b="1" dirty="0" smtClean="0">
                <a:cs typeface="Times New Roman" panose="02020603050405020304" pitchFamily="18" charset="0"/>
              </a:rPr>
              <a:t>платные медицинские услуги </a:t>
            </a:r>
            <a:endParaRPr lang="ru-RU" sz="2500" b="1" dirty="0">
              <a:cs typeface="Times New Roman" panose="02020603050405020304" pitchFamily="18" charset="0"/>
            </a:endParaRPr>
          </a:p>
        </p:txBody>
      </p:sp>
      <p:sp>
        <p:nvSpPr>
          <p:cNvPr id="30" name="Стрелка вправо 29"/>
          <p:cNvSpPr/>
          <p:nvPr/>
        </p:nvSpPr>
        <p:spPr>
          <a:xfrm>
            <a:off x="5534028" y="5479633"/>
            <a:ext cx="1053038" cy="3572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857414" y="5069941"/>
            <a:ext cx="4661373" cy="1272696"/>
          </a:xfrm>
          <a:prstGeom prst="roundRect">
            <a:avLst/>
          </a:prstGeom>
          <a:solidFill>
            <a:srgbClr val="F2FC94"/>
          </a:solidFill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400"/>
              </a:lnSpc>
            </a:pPr>
            <a:r>
              <a:rPr lang="ru-RU" sz="2500" b="1" dirty="0" smtClean="0">
                <a:cs typeface="Times New Roman" panose="02020603050405020304" pitchFamily="18" charset="0"/>
              </a:rPr>
              <a:t>Министерство</a:t>
            </a:r>
          </a:p>
          <a:p>
            <a:pPr algn="ctr">
              <a:lnSpc>
                <a:spcPts val="1400"/>
              </a:lnSpc>
            </a:pPr>
            <a:endParaRPr lang="ru-RU" sz="2500" b="1" dirty="0">
              <a:cs typeface="Times New Roman" panose="02020603050405020304" pitchFamily="18" charset="0"/>
            </a:endParaRPr>
          </a:p>
          <a:p>
            <a:pPr algn="ctr">
              <a:lnSpc>
                <a:spcPts val="1400"/>
              </a:lnSpc>
            </a:pPr>
            <a:r>
              <a:rPr lang="ru-RU" sz="2500" b="1" dirty="0" smtClean="0">
                <a:cs typeface="Times New Roman" panose="02020603050405020304" pitchFamily="18" charset="0"/>
              </a:rPr>
              <a:t> здравоохранения</a:t>
            </a:r>
            <a:endParaRPr lang="ru-RU" sz="25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08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6618513"/>
            <a:ext cx="12192000" cy="2473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TextBox 91"/>
          <p:cNvSpPr txBox="1"/>
          <p:nvPr/>
        </p:nvSpPr>
        <p:spPr>
          <a:xfrm>
            <a:off x="574767" y="258884"/>
            <a:ext cx="110977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8000"/>
                </a:solidFill>
                <a:cs typeface="Times New Roman" panose="02020603050405020304" pitchFamily="18" charset="0"/>
              </a:rPr>
              <a:t>КУДА ОБРАЩАТЬСЯ В СЛУЧАЕ НАРУШЕНИЯ ПРАВ ПОТРЕБИТЕЛЯ</a:t>
            </a:r>
            <a:endParaRPr lang="ru-RU" sz="2800" b="1" dirty="0">
              <a:solidFill>
                <a:srgbClr val="008000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99" name="Прямая соединительная линия 98"/>
          <p:cNvCxnSpPr/>
          <p:nvPr/>
        </p:nvCxnSpPr>
        <p:spPr>
          <a:xfrm>
            <a:off x="197877" y="825567"/>
            <a:ext cx="1184698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Стрелка вправо 60"/>
          <p:cNvSpPr/>
          <p:nvPr/>
        </p:nvSpPr>
        <p:spPr>
          <a:xfrm>
            <a:off x="5745512" y="3411155"/>
            <a:ext cx="1053038" cy="3572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Стрелка вправо 63"/>
          <p:cNvSpPr/>
          <p:nvPr/>
        </p:nvSpPr>
        <p:spPr>
          <a:xfrm>
            <a:off x="5745512" y="2447354"/>
            <a:ext cx="1053038" cy="3572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Стрелка вправо 70"/>
          <p:cNvSpPr/>
          <p:nvPr/>
        </p:nvSpPr>
        <p:spPr>
          <a:xfrm>
            <a:off x="5682137" y="1226307"/>
            <a:ext cx="1053038" cy="3572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Стрелка вправо 71"/>
          <p:cNvSpPr/>
          <p:nvPr/>
        </p:nvSpPr>
        <p:spPr>
          <a:xfrm>
            <a:off x="5682137" y="4595985"/>
            <a:ext cx="1053038" cy="3572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Стрелка вправо 72"/>
          <p:cNvSpPr/>
          <p:nvPr/>
        </p:nvSpPr>
        <p:spPr>
          <a:xfrm>
            <a:off x="5594851" y="5654327"/>
            <a:ext cx="1053038" cy="3572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506995" y="5447859"/>
            <a:ext cx="5025930" cy="971047"/>
          </a:xfrm>
          <a:prstGeom prst="roundRect">
            <a:avLst/>
          </a:prstGeom>
          <a:solidFill>
            <a:srgbClr val="E6FE90"/>
          </a:solidFill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500"/>
              </a:lnSpc>
            </a:pPr>
            <a:r>
              <a:rPr lang="ru-RU" sz="2500" b="1" dirty="0" smtClean="0">
                <a:cs typeface="Times New Roman" panose="02020603050405020304" pitchFamily="18" charset="0"/>
              </a:rPr>
              <a:t>ветеринарные услуги, качество</a:t>
            </a:r>
            <a:endParaRPr lang="ru-RU" sz="2500" b="1" dirty="0">
              <a:cs typeface="Times New Roman" panose="02020603050405020304" pitchFamily="18" charset="0"/>
            </a:endParaRPr>
          </a:p>
          <a:p>
            <a:pPr algn="ctr">
              <a:lnSpc>
                <a:spcPts val="2500"/>
              </a:lnSpc>
            </a:pPr>
            <a:r>
              <a:rPr lang="ru-RU" sz="2500" b="1" dirty="0" smtClean="0">
                <a:cs typeface="Times New Roman" panose="02020603050405020304" pitchFamily="18" charset="0"/>
              </a:rPr>
              <a:t> семян растений</a:t>
            </a:r>
            <a:endParaRPr lang="ru-RU" sz="2500" b="1" dirty="0">
              <a:cs typeface="Times New Roman" panose="02020603050405020304" pitchFamily="18" charset="0"/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506995" y="4257099"/>
            <a:ext cx="4958157" cy="991153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400"/>
              </a:lnSpc>
            </a:pPr>
            <a:r>
              <a:rPr lang="ru-RU" sz="2500" b="1" dirty="0" smtClean="0">
                <a:cs typeface="Times New Roman" panose="02020603050405020304" pitchFamily="18" charset="0"/>
              </a:rPr>
              <a:t>риэлтерские услуги </a:t>
            </a:r>
            <a:endParaRPr lang="ru-RU" sz="2500" b="1" dirty="0">
              <a:cs typeface="Times New Roman" panose="02020603050405020304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574767" y="3065988"/>
            <a:ext cx="4958161" cy="99150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500"/>
              </a:lnSpc>
            </a:pPr>
            <a:r>
              <a:rPr lang="ru-RU" sz="2500" b="1" dirty="0" smtClean="0">
                <a:cs typeface="Times New Roman" panose="02020603050405020304" pitchFamily="18" charset="0"/>
              </a:rPr>
              <a:t>качество и безопасность</a:t>
            </a:r>
            <a:endParaRPr lang="ru-RU" sz="2500" b="1" dirty="0">
              <a:cs typeface="Times New Roman" panose="02020603050405020304" pitchFamily="18" charset="0"/>
            </a:endParaRPr>
          </a:p>
          <a:p>
            <a:pPr algn="ctr">
              <a:lnSpc>
                <a:spcPts val="2500"/>
              </a:lnSpc>
            </a:pPr>
            <a:r>
              <a:rPr lang="ru-RU" sz="2500" b="1" dirty="0" smtClean="0">
                <a:cs typeface="Times New Roman" panose="02020603050405020304" pitchFamily="18" charset="0"/>
              </a:rPr>
              <a:t> товаров</a:t>
            </a:r>
            <a:endParaRPr lang="ru-RU" sz="2500" b="1" dirty="0">
              <a:cs typeface="Times New Roman" panose="02020603050405020304" pitchFamily="18" charset="0"/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574768" y="2074085"/>
            <a:ext cx="4958158" cy="81572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500"/>
              </a:lnSpc>
            </a:pPr>
            <a:r>
              <a:rPr lang="ru-RU" sz="2500" b="1" dirty="0" smtClean="0">
                <a:cs typeface="Times New Roman" panose="02020603050405020304" pitchFamily="18" charset="0"/>
              </a:rPr>
              <a:t>платные образовательные услуги</a:t>
            </a:r>
            <a:endParaRPr lang="ru-RU" sz="2500" b="1" dirty="0">
              <a:cs typeface="Times New Roman" panose="02020603050405020304" pitchFamily="18" charset="0"/>
            </a:endParaRPr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574767" y="958285"/>
            <a:ext cx="4958159" cy="95199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500"/>
              </a:lnSpc>
            </a:pPr>
            <a:r>
              <a:rPr lang="ru-RU" sz="2500" b="1" dirty="0" smtClean="0">
                <a:cs typeface="Times New Roman" panose="02020603050405020304" pitchFamily="18" charset="0"/>
              </a:rPr>
              <a:t>культурно-зрелищные мероприятия</a:t>
            </a:r>
            <a:endParaRPr lang="ru-RU" sz="2500" b="1" dirty="0">
              <a:cs typeface="Times New Roman" panose="02020603050405020304" pitchFamily="18" charset="0"/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7011132" y="945908"/>
            <a:ext cx="4661373" cy="96437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400"/>
              </a:lnSpc>
            </a:pPr>
            <a:r>
              <a:rPr lang="ru-RU" sz="2500" b="1" dirty="0">
                <a:cs typeface="Times New Roman" panose="02020603050405020304" pitchFamily="18" charset="0"/>
              </a:rPr>
              <a:t>Министерство </a:t>
            </a:r>
            <a:r>
              <a:rPr lang="ru-RU" sz="2500" b="1" dirty="0" smtClean="0">
                <a:cs typeface="Times New Roman" panose="02020603050405020304" pitchFamily="18" charset="0"/>
              </a:rPr>
              <a:t>культуры</a:t>
            </a:r>
            <a:endParaRPr lang="ru-RU" sz="2500" b="1" dirty="0">
              <a:cs typeface="Times New Roman" panose="02020603050405020304" pitchFamily="18" charset="0"/>
            </a:endParaRPr>
          </a:p>
        </p:txBody>
      </p:sp>
      <p:sp>
        <p:nvSpPr>
          <p:cNvPr id="89" name="Скругленный прямоугольник 88"/>
          <p:cNvSpPr/>
          <p:nvPr/>
        </p:nvSpPr>
        <p:spPr>
          <a:xfrm>
            <a:off x="7011133" y="2061698"/>
            <a:ext cx="4661373" cy="88807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400"/>
              </a:lnSpc>
            </a:pPr>
            <a:r>
              <a:rPr lang="ru-RU" sz="2500" b="1" dirty="0">
                <a:cs typeface="Times New Roman" panose="02020603050405020304" pitchFamily="18" charset="0"/>
              </a:rPr>
              <a:t>Министерство </a:t>
            </a:r>
            <a:r>
              <a:rPr lang="ru-RU" sz="2500" b="1" dirty="0" smtClean="0">
                <a:cs typeface="Times New Roman" panose="02020603050405020304" pitchFamily="18" charset="0"/>
              </a:rPr>
              <a:t>образования</a:t>
            </a:r>
            <a:endParaRPr lang="ru-RU" sz="2500" b="1" dirty="0">
              <a:cs typeface="Times New Roman" panose="02020603050405020304" pitchFamily="18" charset="0"/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7011134" y="3146411"/>
            <a:ext cx="4661373" cy="91404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400"/>
              </a:lnSpc>
            </a:pPr>
            <a:r>
              <a:rPr lang="ru-RU" sz="2500" b="1" dirty="0" smtClean="0">
                <a:cs typeface="Times New Roman" panose="02020603050405020304" pitchFamily="18" charset="0"/>
              </a:rPr>
              <a:t>Государственный комитет по</a:t>
            </a:r>
          </a:p>
          <a:p>
            <a:pPr algn="ctr">
              <a:lnSpc>
                <a:spcPts val="1400"/>
              </a:lnSpc>
            </a:pPr>
            <a:endParaRPr lang="ru-RU" sz="2500" b="1" dirty="0">
              <a:cs typeface="Times New Roman" panose="02020603050405020304" pitchFamily="18" charset="0"/>
            </a:endParaRPr>
          </a:p>
          <a:p>
            <a:pPr algn="ctr">
              <a:lnSpc>
                <a:spcPts val="1400"/>
              </a:lnSpc>
            </a:pPr>
            <a:r>
              <a:rPr lang="ru-RU" sz="2500" b="1" dirty="0" smtClean="0">
                <a:cs typeface="Times New Roman" panose="02020603050405020304" pitchFamily="18" charset="0"/>
              </a:rPr>
              <a:t> стандартизации</a:t>
            </a:r>
            <a:endParaRPr lang="ru-RU" sz="2500" b="1" dirty="0">
              <a:cs typeface="Times New Roman" panose="02020603050405020304" pitchFamily="18" charset="0"/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7011138" y="4257099"/>
            <a:ext cx="4661373" cy="99412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400"/>
              </a:lnSpc>
            </a:pPr>
            <a:r>
              <a:rPr lang="ru-RU" sz="2500" b="1" dirty="0">
                <a:cs typeface="Times New Roman" panose="02020603050405020304" pitchFamily="18" charset="0"/>
              </a:rPr>
              <a:t>Министерство </a:t>
            </a:r>
            <a:r>
              <a:rPr lang="ru-RU" sz="2500" b="1" dirty="0" smtClean="0">
                <a:cs typeface="Times New Roman" panose="02020603050405020304" pitchFamily="18" charset="0"/>
              </a:rPr>
              <a:t>юстиции</a:t>
            </a:r>
            <a:endParaRPr lang="ru-RU" sz="2500" b="1" dirty="0">
              <a:cs typeface="Times New Roman" panose="02020603050405020304" pitchFamily="18" charset="0"/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7011132" y="5447859"/>
            <a:ext cx="4661373" cy="1006850"/>
          </a:xfrm>
          <a:prstGeom prst="roundRect">
            <a:avLst/>
          </a:prstGeom>
          <a:solidFill>
            <a:srgbClr val="E6FE90"/>
          </a:solidFill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500"/>
              </a:lnSpc>
            </a:pPr>
            <a:r>
              <a:rPr lang="ru-RU" sz="2500" b="1" dirty="0">
                <a:cs typeface="Times New Roman" panose="02020603050405020304" pitchFamily="18" charset="0"/>
              </a:rPr>
              <a:t>Министерство </a:t>
            </a:r>
            <a:r>
              <a:rPr lang="ru-RU" sz="2500" b="1" dirty="0" smtClean="0">
                <a:cs typeface="Times New Roman" panose="02020603050405020304" pitchFamily="18" charset="0"/>
              </a:rPr>
              <a:t>сельского </a:t>
            </a:r>
          </a:p>
          <a:p>
            <a:pPr algn="ctr">
              <a:lnSpc>
                <a:spcPts val="2500"/>
              </a:lnSpc>
            </a:pPr>
            <a:r>
              <a:rPr lang="ru-RU" sz="2500" b="1" dirty="0" smtClean="0">
                <a:cs typeface="Times New Roman" panose="02020603050405020304" pitchFamily="18" charset="0"/>
              </a:rPr>
              <a:t>хозяйства и продовольствия</a:t>
            </a:r>
            <a:endParaRPr lang="ru-RU" sz="25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15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5462" y="301557"/>
            <a:ext cx="11350115" cy="53796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8000"/>
                </a:solidFill>
                <a:latin typeface="+mn-lt"/>
              </a:rPr>
              <a:t>КУДА ОБРАЩАТЬСЯ В СЛУЧАЕ НАРУШЕНИЯ ПРАВ ПОТРЕБИТЕЛЯ?</a:t>
            </a:r>
            <a:endParaRPr lang="ru-RU" sz="2800" b="1" dirty="0">
              <a:solidFill>
                <a:srgbClr val="008000"/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5462" y="918970"/>
            <a:ext cx="10984355" cy="301621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50800">
            <a:solidFill>
              <a:srgbClr val="4F8F5E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t" anchorCtr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8000"/>
                </a:solidFill>
              </a:rPr>
              <a:t>ГОСУДАРСТВЕННАЯ ЗАЩИТА:</a:t>
            </a:r>
          </a:p>
          <a:p>
            <a:pPr algn="ctr"/>
            <a:r>
              <a:rPr lang="ru-RU" sz="2200" b="1" dirty="0" smtClean="0">
                <a:solidFill>
                  <a:schemeClr val="tx1"/>
                </a:solidFill>
              </a:rPr>
              <a:t>местный исполнительный и распорядительный орган </a:t>
            </a:r>
            <a:r>
              <a:rPr lang="ru-RU" sz="2500" b="1" dirty="0" smtClean="0">
                <a:solidFill>
                  <a:schemeClr val="accent2">
                    <a:lumMod val="75000"/>
                  </a:schemeClr>
                </a:solidFill>
              </a:rPr>
              <a:t>по месту нарушения прав потребителя</a:t>
            </a:r>
            <a:r>
              <a:rPr lang="ru-RU" sz="2200" dirty="0" smtClean="0">
                <a:solidFill>
                  <a:schemeClr val="tx1"/>
                </a:solidFill>
              </a:rPr>
              <a:t> (администрация района города, гор(рай)исполком)</a:t>
            </a:r>
          </a:p>
          <a:p>
            <a:pPr algn="ctr"/>
            <a:endParaRPr lang="ru-RU" sz="2200" dirty="0">
              <a:solidFill>
                <a:schemeClr val="tx1"/>
              </a:solidFill>
            </a:endParaRPr>
          </a:p>
          <a:p>
            <a:pPr algn="ctr"/>
            <a:endParaRPr lang="ru-RU" sz="800" dirty="0" smtClean="0">
              <a:solidFill>
                <a:schemeClr val="tx1"/>
              </a:solidFill>
            </a:endParaRPr>
          </a:p>
          <a:p>
            <a:pPr algn="ctr"/>
            <a:r>
              <a:rPr lang="ru-RU" sz="2200" b="1" dirty="0" smtClean="0">
                <a:solidFill>
                  <a:schemeClr val="tx1"/>
                </a:solidFill>
              </a:rPr>
              <a:t>облисполком</a:t>
            </a:r>
            <a:r>
              <a:rPr lang="ru-RU" sz="2200" b="1" dirty="0">
                <a:solidFill>
                  <a:schemeClr val="tx1"/>
                </a:solidFill>
              </a:rPr>
              <a:t>, Минский </a:t>
            </a:r>
            <a:r>
              <a:rPr lang="ru-RU" sz="2200" b="1" dirty="0" smtClean="0">
                <a:solidFill>
                  <a:schemeClr val="tx1"/>
                </a:solidFill>
              </a:rPr>
              <a:t>горисполком</a:t>
            </a:r>
          </a:p>
          <a:p>
            <a:pPr algn="ctr"/>
            <a:endParaRPr lang="ru-RU" sz="2200" b="1" dirty="0" smtClean="0">
              <a:solidFill>
                <a:schemeClr val="tx1"/>
              </a:solidFill>
            </a:endParaRPr>
          </a:p>
          <a:p>
            <a:pPr algn="ctr"/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r>
              <a:rPr lang="ru-RU" sz="2200" b="1" dirty="0" smtClean="0">
                <a:solidFill>
                  <a:schemeClr val="tx1"/>
                </a:solidFill>
              </a:rPr>
              <a:t>МАРТ</a:t>
            </a:r>
            <a:endParaRPr lang="ru-RU" sz="22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14356" y="4292337"/>
            <a:ext cx="5932803" cy="8925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rgbClr val="0070C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t" anchorCtr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ОБЩЕСТВЕННАЯ ЗАЩИТА:</a:t>
            </a:r>
          </a:p>
          <a:p>
            <a:pPr algn="ctr"/>
            <a:r>
              <a:rPr lang="ru-RU" sz="2200" b="1" dirty="0" smtClean="0">
                <a:solidFill>
                  <a:schemeClr val="tx1"/>
                </a:solidFill>
              </a:rPr>
              <a:t>общественные </a:t>
            </a:r>
            <a:r>
              <a:rPr lang="ru-RU" sz="2200" b="1" dirty="0">
                <a:solidFill>
                  <a:schemeClr val="tx1"/>
                </a:solidFill>
              </a:rPr>
              <a:t>объединения </a:t>
            </a:r>
            <a:r>
              <a:rPr lang="ru-RU" sz="2200" b="1" dirty="0" smtClean="0">
                <a:solidFill>
                  <a:schemeClr val="tx1"/>
                </a:solidFill>
              </a:rPr>
              <a:t>потребителей</a:t>
            </a:r>
            <a:endParaRPr lang="ru-RU" altLang="ru-RU" sz="2200" b="1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50828" y="5418935"/>
            <a:ext cx="9459861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50800"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СУДЕБНАЯ ЗАЩИТА: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 суд </a:t>
            </a:r>
            <a:r>
              <a:rPr lang="ru-RU" sz="2000" b="1" dirty="0">
                <a:solidFill>
                  <a:schemeClr val="tx1"/>
                </a:solidFill>
              </a:rPr>
              <a:t>по месту нарушения прав </a:t>
            </a:r>
            <a:r>
              <a:rPr lang="ru-RU" sz="2000" b="1" dirty="0" smtClean="0">
                <a:solidFill>
                  <a:schemeClr val="tx1"/>
                </a:solidFill>
              </a:rPr>
              <a:t>или месту жительства потребителя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5866682" y="2161158"/>
            <a:ext cx="487944" cy="5390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5866682" y="3011394"/>
            <a:ext cx="487944" cy="5390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59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500" b="1" dirty="0" smtClean="0">
                <a:solidFill>
                  <a:srgbClr val="008000"/>
                </a:solidFill>
              </a:rPr>
              <a:t>Общественные объединения потребителей </a:t>
            </a:r>
            <a:endParaRPr lang="ru-RU" sz="4500" b="1" dirty="0">
              <a:solidFill>
                <a:srgbClr val="008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655" y="2180492"/>
            <a:ext cx="10463610" cy="4038600"/>
          </a:xfrm>
        </p:spPr>
        <p:txBody>
          <a:bodyPr/>
          <a:lstStyle/>
          <a:p>
            <a:pPr algn="just"/>
            <a:r>
              <a:rPr lang="ru-RU" sz="2500" b="1" dirty="0" smtClean="0">
                <a:solidFill>
                  <a:srgbClr val="FF0000"/>
                </a:solidFill>
              </a:rPr>
              <a:t>БЕЗВОЗМЕЗДНО </a:t>
            </a:r>
            <a:r>
              <a:rPr lang="ru-RU" sz="2500" b="1" dirty="0" smtClean="0">
                <a:solidFill>
                  <a:schemeClr val="tx1"/>
                </a:solidFill>
              </a:rPr>
              <a:t>консультируют потребителей по вопросам защиты их прав потребителей  </a:t>
            </a:r>
          </a:p>
          <a:p>
            <a:pPr algn="just"/>
            <a:r>
              <a:rPr lang="ru-RU" sz="2500" b="1" dirty="0" smtClean="0">
                <a:solidFill>
                  <a:srgbClr val="FF0000"/>
                </a:solidFill>
              </a:rPr>
              <a:t>БЕЗВОЗМЕЗДНО </a:t>
            </a:r>
            <a:r>
              <a:rPr lang="ru-RU" sz="2500" b="1" dirty="0" smtClean="0">
                <a:solidFill>
                  <a:schemeClr val="tx1"/>
                </a:solidFill>
              </a:rPr>
              <a:t>обращаются </a:t>
            </a:r>
            <a:r>
              <a:rPr lang="ru-RU" sz="2500" b="1" dirty="0">
                <a:solidFill>
                  <a:schemeClr val="tx1"/>
                </a:solidFill>
              </a:rPr>
              <a:t>по поручению потребителя с претензией к изготовителю (продавцу, поставщику, представителю, исполнителю, ремонтной организации) об устранении </a:t>
            </a:r>
            <a:r>
              <a:rPr lang="ru-RU" sz="2500" b="1" dirty="0" smtClean="0">
                <a:solidFill>
                  <a:schemeClr val="tx1"/>
                </a:solidFill>
              </a:rPr>
              <a:t>нарушений его прав</a:t>
            </a:r>
          </a:p>
          <a:p>
            <a:pPr algn="just"/>
            <a:r>
              <a:rPr lang="ru-RU" sz="2500" b="1" dirty="0" smtClean="0">
                <a:solidFill>
                  <a:schemeClr val="tx1"/>
                </a:solidFill>
              </a:rPr>
              <a:t> </a:t>
            </a:r>
            <a:r>
              <a:rPr lang="ru-RU" sz="2500" b="1" dirty="0" smtClean="0">
                <a:solidFill>
                  <a:srgbClr val="FF0000"/>
                </a:solidFill>
              </a:rPr>
              <a:t>БЕЗВОЗМЕЗДНО </a:t>
            </a:r>
            <a:r>
              <a:rPr lang="ru-RU" sz="2500" b="1" dirty="0" smtClean="0">
                <a:solidFill>
                  <a:schemeClr val="tx1"/>
                </a:solidFill>
              </a:rPr>
              <a:t>обращаются </a:t>
            </a:r>
            <a:r>
              <a:rPr lang="ru-RU" sz="2500" b="1" dirty="0">
                <a:solidFill>
                  <a:schemeClr val="tx1"/>
                </a:solidFill>
              </a:rPr>
              <a:t>в суд с иском о защите прав </a:t>
            </a:r>
            <a:r>
              <a:rPr lang="ru-RU" sz="2500" b="1" dirty="0" smtClean="0">
                <a:solidFill>
                  <a:schemeClr val="tx1"/>
                </a:solidFill>
              </a:rPr>
              <a:t>потребителя и  представляют </a:t>
            </a:r>
            <a:r>
              <a:rPr lang="ru-RU" sz="2500" b="1" dirty="0">
                <a:solidFill>
                  <a:schemeClr val="tx1"/>
                </a:solidFill>
              </a:rPr>
              <a:t>и </a:t>
            </a:r>
            <a:r>
              <a:rPr lang="ru-RU" sz="2500" b="1" dirty="0" smtClean="0">
                <a:solidFill>
                  <a:schemeClr val="tx1"/>
                </a:solidFill>
              </a:rPr>
              <a:t>защищают в </a:t>
            </a:r>
            <a:r>
              <a:rPr lang="ru-RU" sz="2500" b="1" dirty="0">
                <a:solidFill>
                  <a:schemeClr val="tx1"/>
                </a:solidFill>
              </a:rPr>
              <a:t>суде права и законные интересы потребителя </a:t>
            </a:r>
            <a:endParaRPr lang="ru-RU" sz="2500" b="1" dirty="0" smtClean="0">
              <a:solidFill>
                <a:schemeClr val="tx1"/>
              </a:solidFill>
            </a:endParaRPr>
          </a:p>
          <a:p>
            <a:pPr algn="just"/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897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О министерств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139" y="557147"/>
            <a:ext cx="4409253" cy="4020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1" name="Текст 3"/>
          <p:cNvSpPr txBox="1">
            <a:spLocks/>
          </p:cNvSpPr>
          <p:nvPr/>
        </p:nvSpPr>
        <p:spPr bwMode="auto">
          <a:xfrm>
            <a:off x="457200" y="5108330"/>
            <a:ext cx="11236569" cy="1283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ts val="1600"/>
              </a:lnSpc>
              <a:spcBef>
                <a:spcPct val="20000"/>
              </a:spcBef>
            </a:pPr>
            <a:endParaRPr lang="ru-RU" altLang="ru-RU" sz="1400" i="1" dirty="0" smtClean="0">
              <a:solidFill>
                <a:srgbClr val="008000"/>
              </a:solidFill>
              <a:cs typeface="Times New Roman" pitchFamily="18" charset="0"/>
            </a:endParaRPr>
          </a:p>
          <a:p>
            <a:pPr marL="342900" indent="-342900" algn="ctr">
              <a:lnSpc>
                <a:spcPts val="3000"/>
              </a:lnSpc>
              <a:spcBef>
                <a:spcPct val="20000"/>
              </a:spcBef>
            </a:pPr>
            <a:r>
              <a:rPr lang="ru-RU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Актуальная информация о торговле,</a:t>
            </a:r>
          </a:p>
          <a:p>
            <a:pPr marL="342900" indent="-342900" algn="ctr">
              <a:lnSpc>
                <a:spcPts val="3000"/>
              </a:lnSpc>
              <a:spcBef>
                <a:spcPct val="20000"/>
              </a:spcBef>
            </a:pPr>
            <a:r>
              <a:rPr lang="ru-RU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бытовых услугах, рекламе, государственных закупках</a:t>
            </a:r>
          </a:p>
          <a:p>
            <a:pPr marL="342900" indent="-342900" algn="ctr">
              <a:lnSpc>
                <a:spcPts val="1600"/>
              </a:lnSpc>
              <a:spcBef>
                <a:spcPct val="20000"/>
              </a:spcBef>
            </a:pPr>
            <a:endParaRPr lang="ru-RU" sz="1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ts val="1600"/>
              </a:lnSpc>
              <a:spcBef>
                <a:spcPct val="20000"/>
              </a:spcBef>
            </a:pPr>
            <a:endParaRPr lang="ru-RU" alt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lnSpc>
                <a:spcPts val="1600"/>
              </a:lnSpc>
              <a:spcBef>
                <a:spcPct val="20000"/>
              </a:spcBef>
            </a:pPr>
            <a:r>
              <a:rPr lang="ru-RU" altLang="ru-RU" sz="1400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 algn="ctr">
              <a:lnSpc>
                <a:spcPts val="1600"/>
              </a:lnSpc>
              <a:spcBef>
                <a:spcPct val="20000"/>
              </a:spcBef>
            </a:pPr>
            <a:endParaRPr lang="ru-RU" alt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44062" y="4640482"/>
            <a:ext cx="10491150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ts val="4000"/>
              </a:lnSpc>
            </a:pPr>
            <a:r>
              <a:rPr lang="ru-RU" altLang="ru-RU" sz="3800" b="1" dirty="0" smtClean="0">
                <a:solidFill>
                  <a:srgbClr val="0070C0"/>
                </a:solidFill>
                <a:cs typeface="Times New Roman" pitchFamily="18" charset="0"/>
              </a:rPr>
              <a:t>Подписывайтесь </a:t>
            </a:r>
            <a:r>
              <a:rPr lang="ru-RU" altLang="ru-RU" sz="3300" b="1" dirty="0" smtClean="0">
                <a:solidFill>
                  <a:srgbClr val="0070C0"/>
                </a:solidFill>
                <a:cs typeface="Times New Roman" pitchFamily="18" charset="0"/>
              </a:rPr>
              <a:t>на </a:t>
            </a:r>
            <a:r>
              <a:rPr lang="ru-RU" altLang="ru-RU" sz="3300" b="1" dirty="0" err="1" smtClean="0">
                <a:solidFill>
                  <a:srgbClr val="0070C0"/>
                </a:solidFill>
                <a:cs typeface="Times New Roman" pitchFamily="18" charset="0"/>
              </a:rPr>
              <a:t>телеграм</a:t>
            </a:r>
            <a:r>
              <a:rPr lang="ru-RU" altLang="ru-RU" sz="3300" b="1" dirty="0" smtClean="0">
                <a:solidFill>
                  <a:srgbClr val="0070C0"/>
                </a:solidFill>
                <a:cs typeface="Times New Roman" pitchFamily="18" charset="0"/>
              </a:rPr>
              <a:t>-канал </a:t>
            </a:r>
            <a:r>
              <a:rPr lang="ru-RU" altLang="ru-RU" sz="4000" b="1" dirty="0" smtClean="0">
                <a:solidFill>
                  <a:srgbClr val="008000"/>
                </a:solidFill>
                <a:cs typeface="Times New Roman" pitchFamily="18" charset="0"/>
              </a:rPr>
              <a:t>МАРТ</a:t>
            </a:r>
            <a:endParaRPr lang="en-US" altLang="ru-RU" sz="4000" b="1" dirty="0">
              <a:solidFill>
                <a:srgbClr val="008000"/>
              </a:solidFill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2709" y="712177"/>
            <a:ext cx="4012285" cy="372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54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Текст 3"/>
          <p:cNvSpPr txBox="1">
            <a:spLocks/>
          </p:cNvSpPr>
          <p:nvPr/>
        </p:nvSpPr>
        <p:spPr bwMode="auto">
          <a:xfrm>
            <a:off x="1313133" y="5319345"/>
            <a:ext cx="9431704" cy="1048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ts val="1600"/>
              </a:lnSpc>
              <a:spcBef>
                <a:spcPct val="20000"/>
              </a:spcBef>
            </a:pPr>
            <a:endParaRPr lang="ru-RU" altLang="ru-RU" sz="1400" i="1" dirty="0" smtClean="0">
              <a:solidFill>
                <a:srgbClr val="008000"/>
              </a:solidFill>
              <a:cs typeface="Times New Roman" pitchFamily="18" charset="0"/>
            </a:endParaRPr>
          </a:p>
          <a:p>
            <a:pPr marL="342900" indent="-342900" algn="ctr">
              <a:lnSpc>
                <a:spcPts val="3000"/>
              </a:lnSpc>
            </a:pPr>
            <a:r>
              <a:rPr lang="ru-RU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Разъяснения </a:t>
            </a:r>
            <a:r>
              <a:rPr lang="ru-RU" sz="3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МАРТ о правах потребителей </a:t>
            </a:r>
            <a:r>
              <a:rPr lang="ru-RU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и</a:t>
            </a:r>
            <a:endParaRPr lang="en-US" sz="35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ts val="3000"/>
              </a:lnSpc>
            </a:pPr>
            <a:r>
              <a:rPr lang="ru-RU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способах </a:t>
            </a:r>
            <a:r>
              <a:rPr lang="ru-RU" sz="3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их </a:t>
            </a:r>
            <a:r>
              <a:rPr lang="ru-RU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защиты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ts val="3000"/>
              </a:lnSpc>
            </a:pPr>
            <a:endParaRPr lang="ru-RU" sz="1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ts val="1600"/>
              </a:lnSpc>
              <a:spcBef>
                <a:spcPct val="20000"/>
              </a:spcBef>
            </a:pPr>
            <a:endParaRPr lang="ru-RU" alt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lnSpc>
                <a:spcPts val="1600"/>
              </a:lnSpc>
              <a:spcBef>
                <a:spcPct val="20000"/>
              </a:spcBef>
            </a:pPr>
            <a:r>
              <a:rPr lang="ru-RU" altLang="ru-RU" sz="1400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 algn="ctr">
              <a:lnSpc>
                <a:spcPts val="1600"/>
              </a:lnSpc>
              <a:spcBef>
                <a:spcPct val="20000"/>
              </a:spcBef>
            </a:pPr>
            <a:endParaRPr lang="ru-RU" alt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703" y="733783"/>
            <a:ext cx="3343159" cy="3590862"/>
          </a:xfrm>
          <a:prstGeom prst="rect">
            <a:avLst/>
          </a:prstGeom>
        </p:spPr>
      </p:pic>
      <p:pic>
        <p:nvPicPr>
          <p:cNvPr id="7" name="Picture 2" descr="О министерств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294" y="733783"/>
            <a:ext cx="3888891" cy="3508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11812" y="4408460"/>
            <a:ext cx="11034346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ts val="3500"/>
              </a:lnSpc>
            </a:pPr>
            <a:r>
              <a:rPr lang="ru-RU" altLang="ru-RU" sz="3500" b="1" dirty="0" smtClean="0">
                <a:solidFill>
                  <a:srgbClr val="008000"/>
                </a:solidFill>
                <a:cs typeface="Times New Roman" pitchFamily="18" charset="0"/>
              </a:rPr>
              <a:t> </a:t>
            </a:r>
            <a:r>
              <a:rPr lang="ru-RU" altLang="ru-RU" sz="3500" b="1" dirty="0">
                <a:solidFill>
                  <a:srgbClr val="0070C0"/>
                </a:solidFill>
                <a:cs typeface="Times New Roman" pitchFamily="18" charset="0"/>
              </a:rPr>
              <a:t>П</a:t>
            </a:r>
            <a:r>
              <a:rPr lang="ru-RU" altLang="ru-RU" sz="3500" b="1" dirty="0" smtClean="0">
                <a:solidFill>
                  <a:srgbClr val="0070C0"/>
                </a:solidFill>
                <a:cs typeface="Times New Roman" pitchFamily="18" charset="0"/>
              </a:rPr>
              <a:t>одписывайтесь</a:t>
            </a:r>
            <a:r>
              <a:rPr lang="ru-RU" altLang="ru-RU" sz="3500" b="1" dirty="0" smtClean="0">
                <a:solidFill>
                  <a:srgbClr val="008000"/>
                </a:solidFill>
                <a:cs typeface="Times New Roman" pitchFamily="18" charset="0"/>
              </a:rPr>
              <a:t> </a:t>
            </a:r>
            <a:r>
              <a:rPr lang="ru-RU" altLang="ru-RU" sz="3200" b="1" dirty="0" smtClean="0">
                <a:solidFill>
                  <a:srgbClr val="0070C0"/>
                </a:solidFill>
                <a:cs typeface="Times New Roman" pitchFamily="18" charset="0"/>
              </a:rPr>
              <a:t>на </a:t>
            </a:r>
            <a:r>
              <a:rPr lang="ru-RU" altLang="ru-RU" sz="3200" b="1" dirty="0" err="1" smtClean="0">
                <a:solidFill>
                  <a:srgbClr val="0070C0"/>
                </a:solidFill>
                <a:cs typeface="Times New Roman" pitchFamily="18" charset="0"/>
              </a:rPr>
              <a:t>телеграм</a:t>
            </a:r>
            <a:r>
              <a:rPr lang="ru-RU" altLang="ru-RU" sz="3200" b="1" dirty="0" smtClean="0">
                <a:solidFill>
                  <a:srgbClr val="0070C0"/>
                </a:solidFill>
                <a:cs typeface="Times New Roman" pitchFamily="18" charset="0"/>
              </a:rPr>
              <a:t>-канал</a:t>
            </a:r>
          </a:p>
          <a:p>
            <a:pPr marL="342900" indent="-342900" algn="ctr">
              <a:lnSpc>
                <a:spcPts val="3500"/>
              </a:lnSpc>
            </a:pPr>
            <a:r>
              <a:rPr lang="ru-RU" altLang="ru-RU" sz="4000" b="1" dirty="0" smtClean="0">
                <a:solidFill>
                  <a:srgbClr val="008000"/>
                </a:solidFill>
                <a:cs typeface="Times New Roman" pitchFamily="18" charset="0"/>
              </a:rPr>
              <a:t>МАРТ </a:t>
            </a:r>
            <a:r>
              <a:rPr lang="ru-RU" altLang="ru-RU" sz="3100" b="1" dirty="0" smtClean="0">
                <a:solidFill>
                  <a:srgbClr val="008000"/>
                </a:solidFill>
                <a:cs typeface="Times New Roman" pitchFamily="18" charset="0"/>
              </a:rPr>
              <a:t>о </a:t>
            </a:r>
            <a:r>
              <a:rPr lang="ru-RU" altLang="ru-RU" sz="3100" b="1" dirty="0">
                <a:solidFill>
                  <a:srgbClr val="008000"/>
                </a:solidFill>
                <a:cs typeface="Times New Roman" pitchFamily="18" charset="0"/>
              </a:rPr>
              <a:t>правах потребителей</a:t>
            </a:r>
            <a:endParaRPr lang="en-US" altLang="ru-RU" sz="3100" b="1" dirty="0">
              <a:solidFill>
                <a:srgbClr val="008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75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539</TotalTime>
  <Words>299</Words>
  <Application>Microsoft Office PowerPoint</Application>
  <PresentationFormat>Широкоэкранный</PresentationFormat>
  <Paragraphs>83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Corbel</vt:lpstr>
      <vt:lpstr>Segoe UI</vt:lpstr>
      <vt:lpstr>Times New Roman</vt:lpstr>
      <vt:lpstr>Базис</vt:lpstr>
      <vt:lpstr>Министерство антимонопольного регулирования и торговли</vt:lpstr>
      <vt:lpstr>МАРТ информирует :</vt:lpstr>
      <vt:lpstr>Презентация PowerPoint</vt:lpstr>
      <vt:lpstr>Презентация PowerPoint</vt:lpstr>
      <vt:lpstr>Презентация PowerPoint</vt:lpstr>
      <vt:lpstr>КУДА ОБРАЩАТЬСЯ В СЛУЧАЕ НАРУШЕНИЯ ПРАВ ПОТРЕБИТЕЛЯ?</vt:lpstr>
      <vt:lpstr>Общественные объединения потребителей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Куда обращаться при нарушении прав потребителя?</dc:title>
  <dc:creator>Гаврильчик Инна Анатольевна</dc:creator>
  <cp:lastModifiedBy>Пользователь</cp:lastModifiedBy>
  <cp:revision>89</cp:revision>
  <cp:lastPrinted>2021-05-08T14:10:08Z</cp:lastPrinted>
  <dcterms:created xsi:type="dcterms:W3CDTF">2021-04-13T14:18:38Z</dcterms:created>
  <dcterms:modified xsi:type="dcterms:W3CDTF">2025-03-05T14:25:25Z</dcterms:modified>
</cp:coreProperties>
</file>